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3" r:id="rId4"/>
    <p:sldId id="258" r:id="rId5"/>
    <p:sldId id="259" r:id="rId6"/>
    <p:sldId id="260" r:id="rId7"/>
    <p:sldId id="262" r:id="rId8"/>
    <p:sldId id="263" r:id="rId9"/>
    <p:sldId id="274" r:id="rId10"/>
    <p:sldId id="265" r:id="rId11"/>
    <p:sldId id="275" r:id="rId12"/>
    <p:sldId id="266" r:id="rId13"/>
    <p:sldId id="276" r:id="rId14"/>
    <p:sldId id="269" r:id="rId15"/>
    <p:sldId id="270" r:id="rId16"/>
    <p:sldId id="267" r:id="rId17"/>
    <p:sldId id="268" r:id="rId18"/>
    <p:sldId id="271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>
      <p:ext uri="{19B8F6BF-5375-455C-9EA6-DF929625EA0E}">
        <p15:presenceInfo xmlns:p15="http://schemas.microsoft.com/office/powerpoint/2012/main" userId="" providerId="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68978"/>
  </p:normalViewPr>
  <p:slideViewPr>
    <p:cSldViewPr snapToGrid="0" snapToObjects="1">
      <p:cViewPr>
        <p:scale>
          <a:sx n="87" d="100"/>
          <a:sy n="87" d="100"/>
        </p:scale>
        <p:origin x="4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31T14:21:57.541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0230-589C-224E-A76B-E71C8644EB28}" type="datetimeFigureOut">
              <a:rPr lang="en-US" smtClean="0"/>
              <a:t>1/29/16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60193-FB5B-6648-A44D-C63BDA19A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7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18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68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8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45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75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9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45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4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14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9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6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77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2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60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5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51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60193-FB5B-6648-A44D-C63BDA19A5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hil.stanford.edu/projects/2015/empathy-at-scale/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lYJdZeA9w4" TargetMode="External"/><Relationship Id="rId4" Type="http://schemas.openxmlformats.org/officeDocument/2006/relationships/hyperlink" Target="https://www.youtube.com/watch?v=jN_nbHnHDi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hg6qcgoay4" TargetMode="External"/><Relationship Id="rId4" Type="http://schemas.openxmlformats.org/officeDocument/2006/relationships/hyperlink" Target="https://www.youtube.com/watch?v=qD3w3cAhEYU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kohUpQwZt8" TargetMode="External"/><Relationship Id="rId4" Type="http://schemas.openxmlformats.org/officeDocument/2006/relationships/hyperlink" Target="https://www.youtube.com/watch?v=OKd56D2mvN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02452"/>
            <a:ext cx="9448800" cy="1825096"/>
          </a:xfrm>
        </p:spPr>
        <p:txBody>
          <a:bodyPr/>
          <a:lstStyle/>
          <a:p>
            <a:r>
              <a:rPr lang="en-US" altLang="zh-CN" dirty="0" smtClean="0"/>
              <a:t>INFINITE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7083"/>
            <a:ext cx="9448800" cy="685800"/>
          </a:xfrm>
        </p:spPr>
        <p:txBody>
          <a:bodyPr/>
          <a:lstStyle/>
          <a:p>
            <a:r>
              <a:rPr lang="en-US" dirty="0"/>
              <a:t>Avatars, Eternal Life, New Worlds, and the Dawn of the Virtual Revolution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32212" y="5438589"/>
            <a:ext cx="2487706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dirty="0" smtClean="0"/>
              <a:t>JIN,</a:t>
            </a:r>
            <a:r>
              <a:rPr lang="zh-CN" altLang="en-US" dirty="0" smtClean="0"/>
              <a:t> </a:t>
            </a:r>
            <a:r>
              <a:rPr lang="en-US" altLang="zh-CN" dirty="0" smtClean="0"/>
              <a:t>JING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 smtClean="0"/>
              <a:t>重构现实的</a:t>
            </a:r>
            <a:r>
              <a:rPr lang="zh-CN" altLang="en-US" sz="4800" b="1" dirty="0" smtClean="0"/>
              <a:t>基础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74" y="2371540"/>
            <a:ext cx="10355826" cy="402412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 smtClean="0"/>
              <a:t>VR</a:t>
            </a:r>
            <a:r>
              <a:rPr lang="zh-CN" altLang="en-US" sz="3600" dirty="0" smtClean="0"/>
              <a:t>与现实情境中表现比较：</a:t>
            </a:r>
            <a:endParaRPr lang="en-US" altLang="zh-CN" sz="36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本能反应：</a:t>
            </a:r>
            <a:r>
              <a:rPr lang="en-US" altLang="zh-CN" sz="2400" dirty="0" smtClean="0"/>
              <a:t>virtual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pit</a:t>
            </a:r>
            <a:endParaRPr lang="en-US" altLang="zh-CN" sz="24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 smtClean="0"/>
              <a:t> 超模照片 </a:t>
            </a:r>
            <a:endParaRPr lang="en-US" altLang="zh-CN" sz="24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 smtClean="0"/>
              <a:t> 社交距离</a:t>
            </a:r>
            <a:endParaRPr lang="en-US" altLang="zh-CN" sz="24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究竟多真才是真：</a:t>
            </a:r>
            <a:endParaRPr lang="en-US" altLang="zh-CN" sz="2400" dirty="0" smtClean="0"/>
          </a:p>
          <a:p>
            <a:pPr lvl="2">
              <a:buFont typeface="Arial" charset="0"/>
              <a:buChar char="•"/>
            </a:pPr>
            <a:r>
              <a:rPr lang="zh-CN" altLang="en-US" sz="2200" dirty="0" smtClean="0"/>
              <a:t> 运动真实性 </a:t>
            </a:r>
            <a:endParaRPr lang="en-US" altLang="zh-CN" sz="2200" dirty="0" smtClean="0"/>
          </a:p>
          <a:p>
            <a:pPr lvl="2">
              <a:buFont typeface="Arial" charset="0"/>
              <a:buChar char="•"/>
            </a:pPr>
            <a:r>
              <a:rPr lang="zh-CN" altLang="en-US" sz="2200" dirty="0" smtClean="0"/>
              <a:t> 人体测量学真实性</a:t>
            </a:r>
            <a:endParaRPr lang="en-US" altLang="zh-CN" sz="2200" dirty="0" smtClean="0"/>
          </a:p>
          <a:p>
            <a:pPr lvl="2">
              <a:buFont typeface="Arial" charset="0"/>
              <a:buChar char="•"/>
            </a:pPr>
            <a:r>
              <a:rPr lang="zh-CN" altLang="en-US" sz="2200" dirty="0"/>
              <a:t> </a:t>
            </a:r>
            <a:r>
              <a:rPr lang="zh-CN" altLang="en-US" sz="2200" dirty="0" smtClean="0"/>
              <a:t>图像真实性</a:t>
            </a:r>
            <a:endParaRPr lang="en-US" altLang="zh-CN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13" y="3087944"/>
            <a:ext cx="5076722" cy="28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3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622" y="1330224"/>
            <a:ext cx="6754351" cy="45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 smtClean="0"/>
              <a:t>超越现实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74" y="2371540"/>
            <a:ext cx="10355826" cy="40241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200" dirty="0" smtClean="0">
                <a:hlinkClick r:id="rId3"/>
              </a:rPr>
              <a:t>虚拟镜子里的</a:t>
            </a:r>
            <a:r>
              <a:rPr lang="zh-CN" altLang="en-US" sz="3200" dirty="0" smtClean="0">
                <a:hlinkClick r:id="rId3"/>
              </a:rPr>
              <a:t>自己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r>
              <a:rPr lang="zh-CN" altLang="en-US" sz="3200" dirty="0" smtClean="0"/>
              <a:t>上帝的视角看自己 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endParaRPr lang="en-US" altLang="zh-CN" sz="3200" dirty="0" smtClean="0"/>
          </a:p>
          <a:p>
            <a:pPr marL="0" indent="0">
              <a:buNone/>
            </a:pP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274" y="2238804"/>
            <a:ext cx="2786216" cy="40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 smtClean="0"/>
              <a:t>虚拟到现实的转换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74" y="2371540"/>
            <a:ext cx="10355826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’Just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as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observers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see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those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in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black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uniforms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as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tough,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and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aggressive,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so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too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does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the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person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wearing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that</a:t>
            </a:r>
            <a:r>
              <a:rPr lang="zh-CN" altLang="en-US" sz="2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zh-CN" sz="2800" dirty="0" smtClean="0">
                <a:latin typeface="Century Gothic" charset="0"/>
                <a:ea typeface="Century Gothic" charset="0"/>
                <a:cs typeface="Century Gothic" charset="0"/>
              </a:rPr>
              <a:t>uniform.’</a:t>
            </a:r>
            <a:endParaRPr lang="en-US" altLang="zh-CN" sz="2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zh-CN" altLang="en-US" sz="3200" dirty="0" smtClean="0"/>
              <a:t>将</a:t>
            </a:r>
            <a:r>
              <a:rPr lang="zh-CN" altLang="en-US" sz="3200" dirty="0" smtClean="0"/>
              <a:t>虚拟角色代入现实生活</a:t>
            </a:r>
            <a:endParaRPr lang="en-US" altLang="zh-CN" sz="3600" dirty="0" smtClean="0"/>
          </a:p>
          <a:p>
            <a:pPr lvl="2">
              <a:buFont typeface="LucidaGrande" charset="0"/>
              <a:buChar char="-"/>
            </a:pPr>
            <a:r>
              <a:rPr lang="zh-CN" altLang="en-US" sz="2800" dirty="0">
                <a:solidFill>
                  <a:prstClr val="white"/>
                </a:solidFill>
              </a:rPr>
              <a:t> 性别，种族，身高，长相，身材</a:t>
            </a:r>
            <a:r>
              <a:rPr lang="zh-CN" altLang="en-US" sz="2800" dirty="0" smtClean="0">
                <a:solidFill>
                  <a:prstClr val="white"/>
                </a:solidFill>
              </a:rPr>
              <a:t>等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zh-CN" altLang="en-US" sz="3200" dirty="0" smtClean="0"/>
              <a:t>对社交和教育的影响</a:t>
            </a:r>
            <a:r>
              <a:rPr lang="zh-CN" altLang="en-US" sz="3200" dirty="0"/>
              <a:t> </a:t>
            </a:r>
            <a:r>
              <a:rPr lang="en-US" altLang="zh-CN" sz="3200" dirty="0" smtClean="0"/>
              <a:t>(Avatar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vs.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Agent):</a:t>
            </a:r>
          </a:p>
          <a:p>
            <a:pPr lvl="2">
              <a:buFont typeface="LucidaGrande" charset="0"/>
              <a:buChar char="-"/>
            </a:pPr>
            <a:r>
              <a:rPr lang="zh-CN" altLang="en-US" sz="2800" dirty="0" smtClean="0">
                <a:solidFill>
                  <a:prstClr val="white"/>
                </a:solidFill>
              </a:rPr>
              <a:t> 行为模仿 </a:t>
            </a:r>
            <a:endParaRPr lang="en-US" altLang="zh-CN" sz="2800" dirty="0" smtClean="0">
              <a:solidFill>
                <a:prstClr val="white"/>
              </a:solidFill>
            </a:endParaRPr>
          </a:p>
          <a:p>
            <a:pPr lvl="2">
              <a:buFont typeface="LucidaGrande" charset="0"/>
              <a:buChar char="-"/>
            </a:pPr>
            <a:r>
              <a:rPr lang="zh-CN" altLang="en-US" sz="2800" dirty="0" smtClean="0">
                <a:solidFill>
                  <a:prstClr val="white"/>
                </a:solidFill>
              </a:rPr>
              <a:t> 老师的眼神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6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 smtClean="0"/>
              <a:t>哪里是虚拟，哪里是现实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74" y="2371540"/>
            <a:ext cx="10355826" cy="40241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CN" sz="3200" dirty="0" smtClean="0"/>
              <a:t>’For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humans,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reality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is,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strictly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speaking,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constructed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by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minds.’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CN" sz="3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3200" dirty="0" smtClean="0"/>
              <a:t>‘The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mind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decides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perceptions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are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real.’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prstClr val="white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3200" dirty="0" smtClean="0">
                <a:solidFill>
                  <a:prstClr val="white"/>
                </a:solidFill>
              </a:rPr>
              <a:t>‘Our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senses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themselves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do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not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say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anything.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Only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our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interpretations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do,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and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those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are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very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fallible.’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《The</a:t>
            </a:r>
            <a:r>
              <a:rPr lang="zh-CN" altLang="en-US" sz="3200" dirty="0" smtClean="0">
                <a:solidFill>
                  <a:prstClr val="white"/>
                </a:solidFill>
              </a:rPr>
              <a:t> </a:t>
            </a:r>
            <a:r>
              <a:rPr lang="en-US" altLang="zh-CN" sz="3200" dirty="0" smtClean="0">
                <a:solidFill>
                  <a:prstClr val="white"/>
                </a:solidFill>
              </a:rPr>
              <a:t>Beginning of Infinity》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 smtClean="0"/>
              <a:t>哪个是我，哪个是我的</a:t>
            </a:r>
            <a:r>
              <a:rPr lang="en-US" altLang="zh-CN" sz="4800" b="1" dirty="0" smtClean="0"/>
              <a:t>Avatar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74" y="2371540"/>
            <a:ext cx="10355826" cy="40241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CN" sz="3200" dirty="0" smtClean="0"/>
              <a:t>‘</a:t>
            </a:r>
            <a:r>
              <a:rPr lang="en-US" altLang="zh-CN" sz="3200" dirty="0" smtClean="0"/>
              <a:t>Is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still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my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avatar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looks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nothing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like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me?</a:t>
            </a:r>
            <a:r>
              <a:rPr lang="zh-CN" altLang="en-US" sz="3200" dirty="0" smtClean="0"/>
              <a:t>’</a:t>
            </a:r>
            <a:endParaRPr lang="en-US" altLang="zh-CN" sz="3200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zh-CN" sz="32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3200" dirty="0" smtClean="0"/>
              <a:t>‘</a:t>
            </a:r>
            <a:r>
              <a:rPr lang="en-US" altLang="zh-CN" sz="3200" dirty="0" smtClean="0"/>
              <a:t>If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looks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like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me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every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way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but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controlled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by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computer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algorithm,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really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just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agent?’</a:t>
            </a:r>
          </a:p>
        </p:txBody>
      </p:sp>
    </p:spTree>
    <p:extLst>
      <p:ext uri="{BB962C8B-B14F-4D97-AF65-F5344CB8AC3E}">
        <p14:creationId xmlns:p14="http://schemas.microsoft.com/office/powerpoint/2010/main" val="18678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 smtClean="0"/>
              <a:t>人工智能 </a:t>
            </a:r>
            <a:r>
              <a:rPr lang="en-US" altLang="zh-CN" sz="4800" b="1" dirty="0" smtClean="0"/>
              <a:t>+</a:t>
            </a:r>
            <a:r>
              <a:rPr lang="zh-CN" altLang="en-US" sz="4800" b="1" dirty="0" smtClean="0"/>
              <a:t> 虚拟现实</a:t>
            </a:r>
            <a:r>
              <a:rPr lang="zh-CN" altLang="en-US" sz="4800" b="1" dirty="0"/>
              <a:t> </a:t>
            </a:r>
            <a:r>
              <a:rPr lang="en-US" altLang="zh-CN" sz="4800" b="1" dirty="0" smtClean="0"/>
              <a:t>=</a:t>
            </a:r>
            <a:r>
              <a:rPr lang="zh-CN" altLang="en-US" sz="4800" b="1" dirty="0" smtClean="0"/>
              <a:t> 永生？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74" y="2371540"/>
            <a:ext cx="10355826" cy="40241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dirty="0" smtClean="0"/>
              <a:t>海量的行为数据：</a:t>
            </a:r>
            <a:endParaRPr lang="en-US" altLang="zh-CN" sz="36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 smtClean="0"/>
              <a:t> 外貌、言行、动作、表情、手势、人格信息</a:t>
            </a:r>
            <a:endParaRPr lang="en-US" altLang="zh-CN" sz="24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/>
              <a:t> </a:t>
            </a:r>
            <a:r>
              <a:rPr lang="en-US" altLang="zh-CN" sz="2400" dirty="0" smtClean="0"/>
              <a:t>Psychological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Idiosyncrasy</a:t>
            </a:r>
          </a:p>
          <a:p>
            <a:pPr lvl="1">
              <a:buFont typeface="LucidaGrande" charset="0"/>
              <a:buChar char="-"/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与祖祖父母互动</a:t>
            </a:r>
            <a:endParaRPr lang="en-US" altLang="zh-CN" sz="24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建立新的关系、对世界有新的理解</a:t>
            </a:r>
            <a:endParaRPr lang="en-US" altLang="zh-CN" sz="24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我们休息</a:t>
            </a:r>
            <a:r>
              <a:rPr lang="en-US" altLang="zh-CN" sz="2400" dirty="0" smtClean="0"/>
              <a:t>Avatar</a:t>
            </a:r>
            <a:r>
              <a:rPr lang="zh-CN" altLang="en-US" sz="2400" dirty="0" smtClean="0"/>
              <a:t>工作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6645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 smtClean="0"/>
              <a:t>应用场景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74" y="1814052"/>
            <a:ext cx="10355826" cy="4581613"/>
          </a:xfrm>
        </p:spPr>
        <p:txBody>
          <a:bodyPr/>
          <a:lstStyle/>
          <a:p>
            <a:pPr marL="0" indent="0">
              <a:buNone/>
            </a:pPr>
            <a:endParaRPr lang="en-US" altLang="zh-CN" sz="36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 smtClean="0"/>
              <a:t> 游戏、</a:t>
            </a:r>
            <a:r>
              <a:rPr lang="zh-CN" altLang="en-US" sz="2400" dirty="0" smtClean="0">
                <a:hlinkClick r:id="rId3"/>
              </a:rPr>
              <a:t>教育</a:t>
            </a:r>
            <a:r>
              <a:rPr lang="zh-CN" altLang="en-US" sz="2400" dirty="0" smtClean="0"/>
              <a:t>、会议、</a:t>
            </a:r>
            <a:r>
              <a:rPr lang="zh-CN" altLang="en-US" sz="2400" dirty="0" smtClean="0"/>
              <a:t>电影</a:t>
            </a:r>
            <a:r>
              <a:rPr lang="zh-CN" altLang="en-US" sz="2400" dirty="0" smtClean="0"/>
              <a:t>、社交</a:t>
            </a:r>
            <a:endParaRPr lang="en-US" altLang="zh-CN" sz="24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培训：医疗、</a:t>
            </a:r>
            <a:r>
              <a:rPr lang="zh-CN" altLang="en-US" sz="2400" dirty="0" smtClean="0"/>
              <a:t>体育</a:t>
            </a:r>
            <a:endParaRPr lang="en-US" altLang="zh-CN" sz="2400" dirty="0"/>
          </a:p>
          <a:p>
            <a:pPr lvl="1">
              <a:buFont typeface="LucidaGrande" charset="0"/>
              <a:buChar char="-"/>
            </a:pPr>
            <a:r>
              <a:rPr lang="zh-CN" altLang="en-US" sz="2400" dirty="0" smtClean="0"/>
              <a:t> </a:t>
            </a:r>
            <a:r>
              <a:rPr lang="zh-CN" altLang="en-US" sz="2400" dirty="0" smtClean="0"/>
              <a:t>军事：</a:t>
            </a:r>
            <a:r>
              <a:rPr lang="en-US" altLang="zh-CN" sz="2400" dirty="0" smtClean="0"/>
              <a:t>America’s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Army,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Cultural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Bootcamp</a:t>
            </a:r>
          </a:p>
          <a:p>
            <a:pPr lvl="1">
              <a:buFont typeface="LucidaGrande" charset="0"/>
              <a:buChar char="-"/>
            </a:pPr>
            <a:r>
              <a:rPr lang="zh-CN" altLang="en-US" sz="2400" dirty="0" smtClean="0"/>
              <a:t> 新闻、摄影</a:t>
            </a:r>
            <a:r>
              <a:rPr lang="zh-CN" altLang="en-US" sz="2400" dirty="0" smtClean="0"/>
              <a:t>：</a:t>
            </a:r>
            <a:r>
              <a:rPr lang="en-US" altLang="zh-CN" sz="2400" dirty="0" smtClean="0">
                <a:hlinkClick r:id="rId4"/>
              </a:rPr>
              <a:t>Project</a:t>
            </a:r>
            <a:r>
              <a:rPr lang="zh-CN" altLang="en-US" sz="2400" dirty="0" smtClean="0">
                <a:hlinkClick r:id="rId4"/>
              </a:rPr>
              <a:t> </a:t>
            </a:r>
            <a:r>
              <a:rPr lang="en-US" altLang="zh-CN" sz="2400" dirty="0" smtClean="0">
                <a:hlinkClick r:id="rId4"/>
              </a:rPr>
              <a:t>Syria</a:t>
            </a:r>
            <a:endParaRPr lang="en-US" altLang="zh-CN" sz="24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 smtClean="0"/>
              <a:t> 现场转播</a:t>
            </a:r>
            <a:endParaRPr lang="en-US" altLang="zh-CN" sz="24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 smtClean="0"/>
              <a:t> </a:t>
            </a:r>
            <a:r>
              <a:rPr lang="zh-CN" altLang="en-US" sz="2400" dirty="0" smtClean="0"/>
              <a:t>治疗：物理、心理（恐惧）</a:t>
            </a:r>
            <a:endParaRPr lang="en-US" altLang="zh-CN" sz="24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 smtClean="0"/>
              <a:t> 购物、</a:t>
            </a:r>
            <a:r>
              <a:rPr lang="zh-CN" altLang="en-US" sz="2400" dirty="0" smtClean="0"/>
              <a:t>装潢、房地产</a:t>
            </a:r>
            <a:endParaRPr lang="en-US" altLang="zh-CN" sz="24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旅行</a:t>
            </a:r>
            <a:endParaRPr lang="en-US" altLang="zh-CN" sz="24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/>
              <a:t> </a:t>
            </a:r>
            <a:r>
              <a:rPr lang="zh-CN" altLang="en-US" sz="2400" dirty="0" smtClean="0"/>
              <a:t>色情产业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6925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 smtClean="0"/>
              <a:t>科技进步的好与坏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74" y="2371540"/>
            <a:ext cx="10355826" cy="4024125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zh-CN" altLang="en-US" sz="3400" dirty="0" smtClean="0">
                <a:latin typeface="SimSun" charset="-122"/>
                <a:ea typeface="SimSun" charset="-122"/>
                <a:cs typeface="SimSun" charset="-122"/>
              </a:rPr>
              <a:t>新的生态系统：</a:t>
            </a:r>
            <a:endParaRPr lang="en-US" altLang="zh-CN" sz="3400" dirty="0" smtClean="0">
              <a:latin typeface="SimSun" charset="-122"/>
              <a:ea typeface="SimSun" charset="-122"/>
              <a:cs typeface="SimSun" charset="-122"/>
            </a:endParaRPr>
          </a:p>
          <a:p>
            <a:pPr lvl="1">
              <a:spcBef>
                <a:spcPts val="600"/>
              </a:spcBef>
              <a:buFont typeface="LucidaGrande" charset="0"/>
              <a:buChar char="-"/>
            </a:pPr>
            <a:r>
              <a:rPr lang="zh-CN" altLang="en-US" sz="2800" dirty="0" smtClean="0">
                <a:solidFill>
                  <a:prstClr val="white"/>
                </a:solidFill>
                <a:latin typeface="SimSun" charset="-122"/>
                <a:ea typeface="SimSun" charset="-122"/>
                <a:cs typeface="SimSun" charset="-122"/>
              </a:rPr>
              <a:t> 新</a:t>
            </a:r>
            <a:r>
              <a:rPr lang="zh-CN" altLang="en-US" sz="2800" dirty="0">
                <a:solidFill>
                  <a:prstClr val="white"/>
                </a:solidFill>
                <a:latin typeface="SimSun" charset="-122"/>
                <a:ea typeface="SimSun" charset="-122"/>
                <a:cs typeface="SimSun" charset="-122"/>
              </a:rPr>
              <a:t>的机会和挑战</a:t>
            </a:r>
            <a:r>
              <a:rPr lang="zh-CN" altLang="en-US" sz="2800" dirty="0" smtClean="0">
                <a:solidFill>
                  <a:prstClr val="white"/>
                </a:solidFill>
                <a:latin typeface="SimSun" charset="-122"/>
                <a:ea typeface="SimSun" charset="-122"/>
                <a:cs typeface="SimSun" charset="-122"/>
              </a:rPr>
              <a:t>？</a:t>
            </a:r>
            <a:endParaRPr lang="en-US" altLang="zh-CN" sz="2800" dirty="0" smtClean="0">
              <a:solidFill>
                <a:prstClr val="white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lvl="1">
              <a:buFont typeface="LucidaGrande" charset="0"/>
              <a:buChar char="-"/>
            </a:pPr>
            <a:r>
              <a:rPr lang="zh-CN" altLang="en-US" sz="2800" dirty="0" smtClean="0">
                <a:solidFill>
                  <a:prstClr val="white"/>
                </a:solidFill>
                <a:latin typeface="SimSun" charset="-122"/>
                <a:ea typeface="SimSun" charset="-122"/>
                <a:cs typeface="SimSun" charset="-122"/>
              </a:rPr>
              <a:t> 以</a:t>
            </a:r>
            <a:r>
              <a:rPr lang="zh-CN" altLang="en-US" sz="2800" dirty="0" smtClean="0">
                <a:solidFill>
                  <a:prstClr val="white"/>
                </a:solidFill>
                <a:latin typeface="SimSun" charset="-122"/>
                <a:ea typeface="SimSun" charset="-122"/>
                <a:cs typeface="SimSun" charset="-122"/>
              </a:rPr>
              <a:t>过去为鉴</a:t>
            </a:r>
            <a:r>
              <a:rPr lang="zh-CN" altLang="en-US" sz="2800" dirty="0" smtClean="0">
                <a:solidFill>
                  <a:prstClr val="white"/>
                </a:solidFill>
                <a:latin typeface="SimSun" charset="-122"/>
                <a:ea typeface="SimSun" charset="-122"/>
                <a:cs typeface="SimSun" charset="-122"/>
              </a:rPr>
              <a:t>：</a:t>
            </a:r>
            <a:endParaRPr lang="en-US" altLang="zh-CN" sz="2800" dirty="0" smtClean="0">
              <a:solidFill>
                <a:prstClr val="white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marL="914400" lvl="2" indent="0">
              <a:buNone/>
            </a:pPr>
            <a:r>
              <a:rPr lang="en-US" altLang="zh-CN" sz="2600" dirty="0" smtClean="0">
                <a:solidFill>
                  <a:prstClr val="white"/>
                </a:solidFill>
                <a:latin typeface="SimSun" charset="-122"/>
                <a:ea typeface="SimSun" charset="-122"/>
                <a:cs typeface="SimSun" charset="-122"/>
              </a:rPr>
              <a:t>Online</a:t>
            </a:r>
            <a:r>
              <a:rPr lang="zh-CN" altLang="en-US" sz="2600" dirty="0" smtClean="0">
                <a:solidFill>
                  <a:prstClr val="white"/>
                </a:solidFill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en-US" altLang="zh-CN" sz="2600" dirty="0" smtClean="0">
                <a:solidFill>
                  <a:prstClr val="white"/>
                </a:solidFill>
                <a:latin typeface="SimSun" charset="-122"/>
                <a:ea typeface="SimSun" charset="-122"/>
                <a:cs typeface="SimSun" charset="-122"/>
              </a:rPr>
              <a:t>vs.</a:t>
            </a:r>
            <a:r>
              <a:rPr lang="zh-CN" altLang="en-US" sz="2600" dirty="0" smtClean="0">
                <a:solidFill>
                  <a:prstClr val="white"/>
                </a:solidFill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en-US" altLang="zh-CN" sz="2600" dirty="0" smtClean="0">
                <a:solidFill>
                  <a:prstClr val="white"/>
                </a:solidFill>
                <a:latin typeface="SimSun" charset="-122"/>
                <a:ea typeface="SimSun" charset="-122"/>
                <a:cs typeface="SimSun" charset="-122"/>
              </a:rPr>
              <a:t>Offline</a:t>
            </a:r>
          </a:p>
          <a:p>
            <a:pPr lvl="1">
              <a:buFont typeface="LucidaGrande" charset="0"/>
              <a:buChar char="-"/>
            </a:pPr>
            <a:r>
              <a:rPr lang="zh-CN" altLang="en-US" sz="2800" dirty="0" smtClean="0">
                <a:solidFill>
                  <a:prstClr val="white"/>
                </a:solidFill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en-US" altLang="zh-CN" sz="2800" dirty="0" smtClean="0">
                <a:solidFill>
                  <a:prstClr val="white"/>
                </a:solidFill>
                <a:latin typeface="SimSun" charset="-122"/>
                <a:ea typeface="SimSun" charset="-122"/>
                <a:cs typeface="SimSun" charset="-122"/>
              </a:rPr>
              <a:t>VR</a:t>
            </a:r>
            <a:r>
              <a:rPr lang="zh-CN" altLang="en-US" sz="2800" dirty="0" smtClean="0">
                <a:solidFill>
                  <a:prstClr val="white"/>
                </a:solidFill>
                <a:latin typeface="SimSun" charset="-122"/>
                <a:ea typeface="SimSun" charset="-122"/>
                <a:cs typeface="SimSun" charset="-122"/>
              </a:rPr>
              <a:t>会让我们更孤独么？</a:t>
            </a:r>
            <a:endParaRPr lang="en-US" altLang="zh-CN" sz="2800" dirty="0" smtClean="0">
              <a:solidFill>
                <a:prstClr val="white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marL="914400" lvl="2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‘</a:t>
            </a:r>
            <a:r>
              <a:rPr lang="en-US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2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technology isn’t just physically isolating — in some ways it divides us emotionally, too. </a:t>
            </a:r>
            <a:r>
              <a:rPr lang="zh-CN" altLang="en-US" sz="2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’</a:t>
            </a:r>
            <a:endParaRPr lang="en-US" altLang="zh-CN" sz="2600" dirty="0" smtClean="0">
              <a:solidFill>
                <a:schemeClr val="accent5">
                  <a:lumMod val="60000"/>
                  <a:lumOff val="4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1">
              <a:buFont typeface="LucidaGrande" charset="0"/>
              <a:buChar char="-"/>
            </a:pPr>
            <a:r>
              <a:rPr lang="zh-CN" altLang="en-US" sz="2800" dirty="0">
                <a:latin typeface="SimSun" charset="-122"/>
                <a:ea typeface="SimSun" charset="-122"/>
                <a:cs typeface="SimSun" charset="-122"/>
              </a:rPr>
              <a:t> </a:t>
            </a: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我们的后代，那些在</a:t>
            </a:r>
            <a:r>
              <a:rPr lang="en-US" altLang="zh-CN" sz="2800" dirty="0" smtClean="0">
                <a:latin typeface="SimSun" charset="-122"/>
                <a:ea typeface="SimSun" charset="-122"/>
                <a:cs typeface="SimSun" charset="-122"/>
              </a:rPr>
              <a:t>VR</a:t>
            </a: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里长大的孩子会怎么样？</a:t>
            </a:r>
            <a:endParaRPr lang="en-US" altLang="zh-CN" sz="2800" dirty="0" smtClean="0">
              <a:latin typeface="SimSun" charset="-122"/>
              <a:ea typeface="SimSun" charset="-122"/>
              <a:cs typeface="SimSun" charset="-122"/>
            </a:endParaRPr>
          </a:p>
          <a:p>
            <a:pPr marL="914400" lvl="2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2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‘</a:t>
            </a:r>
            <a:r>
              <a:rPr lang="en-US" altLang="zh-CN" sz="2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One </a:t>
            </a:r>
            <a:r>
              <a:rPr lang="en-US" altLang="zh-CN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reason the world is fascinated with millennials is that they never knew a world without the Internet. Post-millennials, like my son, will never know life without virtual reality. </a:t>
            </a:r>
            <a:r>
              <a:rPr lang="en-US" altLang="zh-CN" sz="2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’</a:t>
            </a:r>
          </a:p>
          <a:p>
            <a:pPr lvl="1">
              <a:buFont typeface="LucidaGrande" charset="0"/>
              <a:buChar char="-"/>
            </a:pPr>
            <a:r>
              <a:rPr lang="zh-CN" altLang="en-US" sz="2800" dirty="0" smtClean="0">
                <a:latin typeface="SimSun" charset="-122"/>
                <a:ea typeface="SimSun" charset="-122"/>
                <a:cs typeface="SimSun" charset="-122"/>
              </a:rPr>
              <a:t> 引发危险行为？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4206" y="2669458"/>
            <a:ext cx="67105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smtClean="0"/>
              <a:t>谢谢！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16137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115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 smtClean="0"/>
              <a:t>关于作者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8894" y="1967175"/>
            <a:ext cx="3151094" cy="3146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598" y="1899937"/>
            <a:ext cx="538320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Georgia" charset="0"/>
                <a:ea typeface="Georgia" charset="0"/>
                <a:cs typeface="Georgia" charset="0"/>
              </a:rPr>
              <a:t>Jeremy </a:t>
            </a:r>
            <a:r>
              <a:rPr lang="en-US" sz="2000" b="1" dirty="0" smtClean="0">
                <a:latin typeface="Georgia" charset="0"/>
                <a:ea typeface="Georgia" charset="0"/>
                <a:cs typeface="Georgia" charset="0"/>
              </a:rPr>
              <a:t>Bailenson</a:t>
            </a:r>
          </a:p>
          <a:p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Founding Director</a:t>
            </a:r>
            <a:r>
              <a:rPr lang="en-US" altLang="zh-CN" dirty="0" smtClean="0">
                <a:latin typeface="Georgia" charset="0"/>
                <a:ea typeface="Georgia" charset="0"/>
                <a:cs typeface="Georgia" charset="0"/>
              </a:rPr>
              <a:t>,</a:t>
            </a:r>
            <a:r>
              <a:rPr lang="zh-CN" altLang="en-US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altLang="zh-CN" dirty="0" smtClean="0">
                <a:latin typeface="Georgia" charset="0"/>
                <a:ea typeface="Georgia" charset="0"/>
                <a:cs typeface="Georgia" charset="0"/>
              </a:rPr>
              <a:t>Virtual</a:t>
            </a:r>
            <a:r>
              <a:rPr lang="zh-CN" altLang="en-US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altLang="zh-CN" dirty="0" smtClean="0">
                <a:latin typeface="Georgia" charset="0"/>
                <a:ea typeface="Georgia" charset="0"/>
                <a:cs typeface="Georgia" charset="0"/>
              </a:rPr>
              <a:t>Human</a:t>
            </a:r>
            <a:r>
              <a:rPr lang="zh-CN" altLang="en-US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altLang="zh-CN" dirty="0" smtClean="0">
                <a:latin typeface="Georgia" charset="0"/>
                <a:ea typeface="Georgia" charset="0"/>
                <a:cs typeface="Georgia" charset="0"/>
              </a:rPr>
              <a:t>Interaction</a:t>
            </a:r>
            <a:r>
              <a:rPr lang="zh-CN" altLang="en-US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altLang="zh-CN" dirty="0" smtClean="0">
                <a:latin typeface="Georgia" charset="0"/>
                <a:ea typeface="Georgia" charset="0"/>
                <a:cs typeface="Georgia" charset="0"/>
              </a:rPr>
              <a:t>Lab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Thomas More </a:t>
            </a:r>
            <a:r>
              <a:rPr lang="en-US" dirty="0" err="1">
                <a:latin typeface="Georgia" charset="0"/>
                <a:ea typeface="Georgia" charset="0"/>
                <a:cs typeface="Georgia" charset="0"/>
              </a:rPr>
              <a:t>Storke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 Professor of </a:t>
            </a: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Communication</a:t>
            </a:r>
          </a:p>
          <a:p>
            <a:r>
              <a:rPr lang="en-US" altLang="zh-CN" dirty="0" smtClean="0">
                <a:latin typeface="Georgia" charset="0"/>
                <a:ea typeface="Georgia" charset="0"/>
                <a:cs typeface="Georgia" charset="0"/>
              </a:rPr>
              <a:t>Stanford</a:t>
            </a:r>
            <a:r>
              <a:rPr lang="zh-CN" altLang="en-US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altLang="zh-CN" dirty="0" smtClean="0">
                <a:latin typeface="Georgia" charset="0"/>
                <a:ea typeface="Georgia" charset="0"/>
                <a:cs typeface="Georgia" charset="0"/>
              </a:rPr>
              <a:t>University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441" y="3068039"/>
            <a:ext cx="2521324" cy="3361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598" y="5004414"/>
            <a:ext cx="45923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Georgia" charset="0"/>
                <a:ea typeface="Georgia" charset="0"/>
                <a:cs typeface="Georgia" charset="0"/>
              </a:rPr>
              <a:t>Jim Blascovich</a:t>
            </a:r>
          </a:p>
          <a:p>
            <a:pPr algn="r"/>
            <a:r>
              <a:rPr lang="en-US" altLang="zh-CN" dirty="0" smtClean="0">
                <a:latin typeface="Georgia" charset="0"/>
                <a:ea typeface="Georgia" charset="0"/>
                <a:cs typeface="Georgia" charset="0"/>
              </a:rPr>
              <a:t>Director,</a:t>
            </a:r>
            <a:r>
              <a:rPr lang="zh-CN" altLang="en-US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Research 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Center for </a:t>
            </a: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Virtual </a:t>
            </a:r>
            <a:r>
              <a:rPr lang="en-US" dirty="0">
                <a:latin typeface="Georgia" charset="0"/>
                <a:ea typeface="Georgia" charset="0"/>
                <a:cs typeface="Georgia" charset="0"/>
              </a:rPr>
              <a:t>Environments and </a:t>
            </a:r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Behavior</a:t>
            </a:r>
          </a:p>
          <a:p>
            <a:pPr algn="r"/>
            <a:r>
              <a:rPr lang="en-US" altLang="zh-CN" dirty="0" smtClean="0">
                <a:latin typeface="Georgia" charset="0"/>
                <a:ea typeface="Georgia" charset="0"/>
                <a:cs typeface="Georgia" charset="0"/>
              </a:rPr>
              <a:t>Professor</a:t>
            </a:r>
            <a:r>
              <a:rPr lang="zh-CN" altLang="en-US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altLang="zh-CN" dirty="0" smtClean="0">
                <a:latin typeface="Georgia" charset="0"/>
                <a:ea typeface="Georgia" charset="0"/>
                <a:cs typeface="Georgia" charset="0"/>
              </a:rPr>
              <a:t>of</a:t>
            </a:r>
            <a:r>
              <a:rPr lang="zh-CN" altLang="en-US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altLang="zh-CN" dirty="0" smtClean="0">
                <a:latin typeface="Georgia" charset="0"/>
                <a:ea typeface="Georgia" charset="0"/>
                <a:cs typeface="Georgia" charset="0"/>
              </a:rPr>
              <a:t>Psychology</a:t>
            </a:r>
            <a:endParaRPr lang="en-US" dirty="0" smtClean="0">
              <a:latin typeface="Georgia" charset="0"/>
              <a:ea typeface="Georgia" charset="0"/>
              <a:cs typeface="Georgia" charset="0"/>
            </a:endParaRPr>
          </a:p>
          <a:p>
            <a:pPr algn="r"/>
            <a:r>
              <a:rPr lang="en-US" altLang="zh-CN" dirty="0" smtClean="0">
                <a:latin typeface="Georgia" charset="0"/>
                <a:ea typeface="Georgia" charset="0"/>
                <a:cs typeface="Georgia" charset="0"/>
              </a:rPr>
              <a:t>UC</a:t>
            </a:r>
            <a:r>
              <a:rPr lang="zh-CN" altLang="en-US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altLang="zh-CN" dirty="0" smtClean="0">
                <a:latin typeface="Georgia" charset="0"/>
                <a:ea typeface="Georgia" charset="0"/>
                <a:cs typeface="Georgia" charset="0"/>
              </a:rPr>
              <a:t>Santa</a:t>
            </a:r>
            <a:r>
              <a:rPr lang="zh-CN" altLang="en-US" dirty="0" smtClean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altLang="zh-CN" dirty="0" smtClean="0">
                <a:latin typeface="Georgia" charset="0"/>
                <a:ea typeface="Georgia" charset="0"/>
                <a:cs typeface="Georgia" charset="0"/>
              </a:rPr>
              <a:t>Barbara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  <a:p>
            <a:pPr algn="r"/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115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 smtClean="0"/>
              <a:t>关于虚拟现实</a:t>
            </a:r>
            <a:endParaRPr lang="en-US" sz="4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341" y="2001879"/>
            <a:ext cx="5767423" cy="4192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9705912" y="5824991"/>
            <a:ext cx="229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VR</a:t>
            </a:r>
            <a:r>
              <a:rPr lang="zh-CN" altLang="en-US" dirty="0" smtClean="0"/>
              <a:t> </a:t>
            </a:r>
            <a:r>
              <a:rPr lang="en-US" altLang="zh-CN" dirty="0" smtClean="0"/>
              <a:t>1993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7006" y="2035277"/>
            <a:ext cx="82221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>
                <a:latin typeface="Century Gothic" charset="0"/>
                <a:ea typeface="Century Gothic" charset="0"/>
                <a:cs typeface="Century Gothic" charset="0"/>
              </a:rPr>
              <a:t>RECONSTRUCT the Reality to</a:t>
            </a:r>
          </a:p>
          <a:p>
            <a:r>
              <a:rPr lang="en-US" sz="4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r>
              <a:rPr lang="en-US" sz="4600" dirty="0" smtClean="0">
                <a:latin typeface="Century Gothic" charset="0"/>
                <a:ea typeface="Century Gothic" charset="0"/>
                <a:cs typeface="Century Gothic" charset="0"/>
              </a:rPr>
              <a:t>EXPAND the Limit of Reality</a:t>
            </a:r>
            <a:endParaRPr lang="en-US" sz="4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 smtClean="0"/>
              <a:t>知觉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74" y="2371540"/>
            <a:ext cx="10355826" cy="40241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dirty="0" smtClean="0"/>
              <a:t>知觉</a:t>
            </a:r>
            <a:r>
              <a:rPr lang="zh-CN" altLang="en-US" sz="3600" dirty="0" smtClean="0"/>
              <a:t>过程</a:t>
            </a:r>
            <a:r>
              <a:rPr lang="zh-CN" altLang="en-US" sz="3600" dirty="0" smtClean="0"/>
              <a:t>：</a:t>
            </a:r>
            <a:endParaRPr lang="en-US" altLang="zh-CN" sz="36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 smtClean="0"/>
              <a:t> </a:t>
            </a:r>
            <a:r>
              <a:rPr lang="zh-CN" altLang="en-US" sz="2400" dirty="0" smtClean="0"/>
              <a:t>自下而上：感官接受外界信号</a:t>
            </a:r>
            <a:endParaRPr lang="en-US" altLang="zh-CN" sz="24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 smtClean="0"/>
              <a:t> </a:t>
            </a:r>
            <a:r>
              <a:rPr lang="zh-CN" altLang="en-US" sz="2400" dirty="0" smtClean="0"/>
              <a:t>自上而下：</a:t>
            </a:r>
            <a:endParaRPr lang="en-US" altLang="zh-CN" sz="2200" dirty="0" smtClean="0"/>
          </a:p>
          <a:p>
            <a:pPr lvl="2">
              <a:buFont typeface="LucidaGrande" charset="0"/>
              <a:buChar char="-"/>
            </a:pPr>
            <a:r>
              <a:rPr lang="en-US" altLang="zh-CN" sz="2200" dirty="0" smtClean="0">
                <a:hlinkClick r:id="rId3"/>
              </a:rPr>
              <a:t>Take</a:t>
            </a:r>
            <a:r>
              <a:rPr lang="zh-CN" altLang="en-US" sz="2200" dirty="0" smtClean="0">
                <a:hlinkClick r:id="rId3"/>
              </a:rPr>
              <a:t> </a:t>
            </a:r>
            <a:r>
              <a:rPr lang="en-US" altLang="zh-CN" sz="2200" dirty="0" smtClean="0">
                <a:hlinkClick r:id="rId3"/>
              </a:rPr>
              <a:t>a</a:t>
            </a:r>
            <a:r>
              <a:rPr lang="zh-CN" altLang="en-US" sz="2200" dirty="0" smtClean="0">
                <a:hlinkClick r:id="rId3"/>
              </a:rPr>
              <a:t> </a:t>
            </a:r>
            <a:r>
              <a:rPr lang="en-US" altLang="zh-CN" sz="2200" dirty="0" smtClean="0">
                <a:hlinkClick r:id="rId3"/>
              </a:rPr>
              <a:t>test</a:t>
            </a:r>
            <a:endParaRPr lang="en-US" altLang="zh-CN" sz="2200" dirty="0" smtClean="0"/>
          </a:p>
          <a:p>
            <a:pPr lvl="2">
              <a:buFont typeface="LucidaGrande" charset="0"/>
              <a:buChar char="-"/>
            </a:pPr>
            <a:r>
              <a:rPr lang="zh-CN" altLang="en-US" sz="2200" dirty="0" smtClean="0"/>
              <a:t>注意： 选择性注意</a:t>
            </a:r>
            <a:r>
              <a:rPr lang="en-US" altLang="zh-CN" sz="2200" dirty="0" smtClean="0"/>
              <a:t>	</a:t>
            </a:r>
            <a:r>
              <a:rPr lang="zh-CN" altLang="en-US" sz="2200" dirty="0" smtClean="0"/>
              <a:t>（非注意盲视）</a:t>
            </a:r>
            <a:endParaRPr lang="en-US" altLang="zh-CN" sz="2200" dirty="0" smtClean="0"/>
          </a:p>
          <a:p>
            <a:pPr lvl="2">
              <a:buFont typeface="LucidaGrande" charset="0"/>
              <a:buChar char="-"/>
            </a:pPr>
            <a:r>
              <a:rPr lang="zh-CN" altLang="en-US" sz="2200" dirty="0" smtClean="0"/>
              <a:t>格式塔理论</a:t>
            </a:r>
            <a:endParaRPr lang="en-US" altLang="zh-CN" sz="2200" dirty="0" smtClean="0"/>
          </a:p>
          <a:p>
            <a:pPr lvl="2">
              <a:buFont typeface="LucidaGrande" charset="0"/>
              <a:buChar char="-"/>
            </a:pPr>
            <a:r>
              <a:rPr lang="zh-CN" altLang="en-US" sz="2200" dirty="0"/>
              <a:t>知觉填补（</a:t>
            </a:r>
            <a:r>
              <a:rPr lang="en-US" altLang="zh-CN" sz="2200" dirty="0"/>
              <a:t>filling-in</a:t>
            </a:r>
            <a:r>
              <a:rPr lang="zh-CN" altLang="en-US" sz="2200" dirty="0" smtClean="0"/>
              <a:t>）</a:t>
            </a:r>
            <a:endParaRPr lang="en-US" altLang="zh-CN" sz="2200" dirty="0" smtClean="0"/>
          </a:p>
          <a:p>
            <a:pPr lvl="2">
              <a:buFont typeface="LucidaGrande" charset="0"/>
              <a:buChar char="-"/>
            </a:pPr>
            <a:r>
              <a:rPr lang="zh-CN" altLang="en-US" sz="2200" dirty="0" smtClean="0"/>
              <a:t>受预期、经验</a:t>
            </a:r>
            <a:r>
              <a:rPr lang="zh-CN" altLang="en-US" sz="2200" dirty="0" smtClean="0"/>
              <a:t>、动机</a:t>
            </a:r>
            <a:r>
              <a:rPr lang="zh-CN" altLang="en-US" sz="2200" dirty="0" smtClean="0"/>
              <a:t>等影响</a:t>
            </a:r>
            <a:endParaRPr lang="en-US" altLang="zh-CN" sz="2200" dirty="0" smtClean="0"/>
          </a:p>
          <a:p>
            <a:pPr lvl="2">
              <a:buFont typeface="LucidaGrande" charset="0"/>
              <a:buChar char="-"/>
            </a:pPr>
            <a:r>
              <a:rPr lang="en-US" altLang="zh-CN" sz="2200" dirty="0" smtClean="0">
                <a:hlinkClick r:id="rId4"/>
              </a:rPr>
              <a:t>FB</a:t>
            </a:r>
            <a:r>
              <a:rPr lang="zh-CN" altLang="en-US" sz="2200" dirty="0" smtClean="0">
                <a:hlinkClick r:id="rId4"/>
              </a:rPr>
              <a:t> </a:t>
            </a:r>
            <a:r>
              <a:rPr lang="en-US" altLang="zh-CN" sz="2200" dirty="0" smtClean="0">
                <a:hlinkClick r:id="rId4"/>
              </a:rPr>
              <a:t>Chief</a:t>
            </a:r>
            <a:r>
              <a:rPr lang="zh-CN" altLang="en-US" sz="2200" dirty="0" smtClean="0">
                <a:hlinkClick r:id="rId4"/>
              </a:rPr>
              <a:t> </a:t>
            </a:r>
            <a:r>
              <a:rPr lang="en-US" altLang="zh-CN" sz="2200" dirty="0" smtClean="0">
                <a:hlinkClick r:id="rId4"/>
              </a:rPr>
              <a:t>Scientist</a:t>
            </a:r>
            <a:r>
              <a:rPr lang="zh-CN" altLang="en-US" sz="2200" dirty="0" smtClean="0">
                <a:hlinkClick r:id="rId4"/>
              </a:rPr>
              <a:t> </a:t>
            </a:r>
            <a:r>
              <a:rPr lang="en-US" sz="2200" dirty="0" smtClean="0">
                <a:hlinkClick r:id="rId4"/>
              </a:rPr>
              <a:t>Michael </a:t>
            </a:r>
            <a:r>
              <a:rPr lang="en-US" sz="2200" dirty="0" err="1">
                <a:hlinkClick r:id="rId4"/>
              </a:rPr>
              <a:t>Abrash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396" y="2212571"/>
            <a:ext cx="1968500" cy="195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5006" y="2212571"/>
            <a:ext cx="2065564" cy="195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3355" y="3341534"/>
            <a:ext cx="25273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 smtClean="0"/>
              <a:t>知觉的特性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74" y="2371540"/>
            <a:ext cx="10355826" cy="40241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dirty="0" smtClean="0"/>
              <a:t>知觉是自适应的：</a:t>
            </a:r>
            <a:endParaRPr lang="en-US" altLang="zh-CN" sz="36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/>
              <a:t> </a:t>
            </a:r>
            <a:r>
              <a:rPr lang="en-US" altLang="zh-CN" sz="2400" dirty="0" smtClean="0">
                <a:hlinkClick r:id="rId3"/>
              </a:rPr>
              <a:t>Prism</a:t>
            </a:r>
            <a:r>
              <a:rPr lang="zh-CN" altLang="en-US" sz="2400" dirty="0" smtClean="0">
                <a:hlinkClick r:id="rId3"/>
              </a:rPr>
              <a:t> </a:t>
            </a:r>
            <a:r>
              <a:rPr lang="en-US" altLang="zh-CN" sz="2400" dirty="0" smtClean="0">
                <a:hlinkClick r:id="rId3"/>
              </a:rPr>
              <a:t>Glasses</a:t>
            </a:r>
            <a:r>
              <a:rPr lang="zh-CN" altLang="en-US" sz="2400" dirty="0" smtClean="0">
                <a:hlinkClick r:id="rId3"/>
              </a:rPr>
              <a:t> </a:t>
            </a:r>
            <a:r>
              <a:rPr lang="en-US" altLang="zh-CN" sz="2400" dirty="0" smtClean="0">
                <a:hlinkClick r:id="rId3"/>
              </a:rPr>
              <a:t>Experiment</a:t>
            </a:r>
            <a:endParaRPr lang="en-US" altLang="zh-CN" sz="2400" dirty="0" smtClean="0"/>
          </a:p>
          <a:p>
            <a:pPr lvl="1">
              <a:buFont typeface="LucidaGrande" charset="0"/>
              <a:buChar char="-"/>
            </a:pPr>
            <a:r>
              <a:rPr lang="zh-CN" altLang="en-US" sz="2400" dirty="0" smtClean="0"/>
              <a:t> </a:t>
            </a:r>
            <a:r>
              <a:rPr lang="en-US" altLang="zh-CN" sz="2400" dirty="0" err="1" smtClean="0">
                <a:hlinkClick r:id="rId4"/>
              </a:rPr>
              <a:t>BrainPort</a:t>
            </a:r>
            <a:endParaRPr lang="en-US" altLang="zh-CN" sz="2400" dirty="0" smtClean="0"/>
          </a:p>
          <a:p>
            <a:pPr lvl="1">
              <a:buFont typeface="LucidaGrande" charset="0"/>
              <a:buChar char="-"/>
            </a:pPr>
            <a:endParaRPr lang="en-US" altLang="zh-CN" sz="2400" dirty="0" smtClean="0"/>
          </a:p>
          <a:p>
            <a:pPr lvl="1">
              <a:buFont typeface="LucidaGrande" charset="0"/>
              <a:buChar char="-"/>
            </a:pP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3600" dirty="0" smtClean="0"/>
              <a:t>知觉具有个体差异性：</a:t>
            </a:r>
            <a:endParaRPr lang="en-US" altLang="zh-CN" sz="3600" dirty="0"/>
          </a:p>
          <a:p>
            <a:pPr lvl="1">
              <a:buFont typeface="LucidaGrande" charset="0"/>
              <a:buChar char="-"/>
            </a:pPr>
            <a:r>
              <a:rPr lang="zh-CN" altLang="en-US" sz="2400" dirty="0" smtClean="0"/>
              <a:t>人和人之间、甚至同一个人不同时间，感官体验不同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96828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 smtClean="0"/>
              <a:t>知觉重构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74" y="2371540"/>
            <a:ext cx="10355826" cy="4024125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2400" dirty="0" smtClean="0"/>
              <a:t>     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‘Most people are totally unconscious of the simple fact that the voice they hear during a cell-phone conversation is not the other person’s voice, but a digital construction that only approximates that voice is measure and produced nearly in real time.’</a:t>
            </a: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5988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 smtClean="0"/>
              <a:t>知觉重构的关键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74" y="2371540"/>
            <a:ext cx="10355826" cy="4024125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sz="3600" dirty="0" smtClean="0"/>
              <a:t>  </a:t>
            </a:r>
            <a:r>
              <a:rPr lang="en-US" altLang="zh-CN" sz="3600" dirty="0" smtClean="0"/>
              <a:t>Tracking</a:t>
            </a:r>
            <a:endParaRPr lang="en-US" altLang="zh-CN" sz="36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sz="3600" dirty="0" smtClean="0"/>
              <a:t>  </a:t>
            </a:r>
            <a:r>
              <a:rPr lang="en-US" altLang="zh-CN" sz="3600" dirty="0" smtClean="0"/>
              <a:t>Rendering</a:t>
            </a:r>
            <a:r>
              <a:rPr lang="zh-CN" altLang="en-US" sz="3600" dirty="0" smtClean="0"/>
              <a:t> </a:t>
            </a:r>
            <a:endParaRPr lang="en-US" altLang="zh-CN" sz="36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zh-CN" altLang="en-US" sz="3600" dirty="0" smtClean="0"/>
              <a:t>  </a:t>
            </a:r>
            <a:r>
              <a:rPr lang="en-US" altLang="zh-CN" sz="3600" dirty="0" smtClean="0"/>
              <a:t>Display</a:t>
            </a:r>
            <a:endParaRPr lang="en-US" altLang="zh-CN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075" y="2735314"/>
            <a:ext cx="2979992" cy="2128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067" y="3722021"/>
            <a:ext cx="3620113" cy="228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128" y="1566715"/>
            <a:ext cx="7044814" cy="445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2608</TotalTime>
  <Words>590</Words>
  <Application>Microsoft Macintosh PowerPoint</Application>
  <PresentationFormat>Widescreen</PresentationFormat>
  <Paragraphs>119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Century Gothic</vt:lpstr>
      <vt:lpstr>DengXian</vt:lpstr>
      <vt:lpstr>Georgia</vt:lpstr>
      <vt:lpstr>LucidaGrande</vt:lpstr>
      <vt:lpstr>SimSun</vt:lpstr>
      <vt:lpstr>宋体</vt:lpstr>
      <vt:lpstr>Arial</vt:lpstr>
      <vt:lpstr>Vapor Trail</vt:lpstr>
      <vt:lpstr>INFINITE REALITY</vt:lpstr>
      <vt:lpstr>关于作者</vt:lpstr>
      <vt:lpstr>关于虚拟现实</vt:lpstr>
      <vt:lpstr>PowerPoint Presentation</vt:lpstr>
      <vt:lpstr>知觉</vt:lpstr>
      <vt:lpstr>知觉的特性</vt:lpstr>
      <vt:lpstr>知觉重构</vt:lpstr>
      <vt:lpstr>知觉重构的关键</vt:lpstr>
      <vt:lpstr>PowerPoint Presentation</vt:lpstr>
      <vt:lpstr>重构现实的基础</vt:lpstr>
      <vt:lpstr>PowerPoint Presentation</vt:lpstr>
      <vt:lpstr>超越现实</vt:lpstr>
      <vt:lpstr>虚拟到现实的转换</vt:lpstr>
      <vt:lpstr>哪里是虚拟，哪里是现实</vt:lpstr>
      <vt:lpstr>哪个是我，哪个是我的Avatar</vt:lpstr>
      <vt:lpstr>人工智能 + 虚拟现实 = 永生？</vt:lpstr>
      <vt:lpstr>应用场景</vt:lpstr>
      <vt:lpstr>科技进步的好与坏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79</cp:revision>
  <dcterms:created xsi:type="dcterms:W3CDTF">2016-01-29T06:51:19Z</dcterms:created>
  <dcterms:modified xsi:type="dcterms:W3CDTF">2016-01-31T22:23:36Z</dcterms:modified>
</cp:coreProperties>
</file>